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256" r:id="rId3"/>
    <p:sldId id="275" r:id="rId4"/>
    <p:sldId id="260" r:id="rId5"/>
    <p:sldId id="261" r:id="rId6"/>
    <p:sldId id="262" r:id="rId7"/>
    <p:sldId id="263" r:id="rId8"/>
    <p:sldId id="264" r:id="rId9"/>
    <p:sldId id="268" r:id="rId10"/>
    <p:sldId id="269" r:id="rId11"/>
    <p:sldId id="278" r:id="rId12"/>
    <p:sldId id="279" r:id="rId13"/>
    <p:sldId id="27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3" d="100"/>
          <a:sy n="123" d="100"/>
        </p:scale>
        <p:origin x="-273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8616EA-3393-8147-A704-1969ABB13961}" type="datetimeFigureOut">
              <a:rPr lang="en-US" smtClean="0"/>
              <a:t>09/03/20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B166-4EF3-7343-BAB7-82028CAF07F2}" type="slidenum">
              <a:rPr lang="en-US" smtClean="0"/>
              <a:t>‹#›</a:t>
            </a:fld>
            <a:endParaRPr lang="en-US"/>
          </a:p>
        </p:txBody>
      </p:sp>
    </p:spTree>
    <p:extLst>
      <p:ext uri="{BB962C8B-B14F-4D97-AF65-F5344CB8AC3E}">
        <p14:creationId xmlns:p14="http://schemas.microsoft.com/office/powerpoint/2010/main" val="1782438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8616EA-3393-8147-A704-1969ABB13961}" type="datetimeFigureOut">
              <a:rPr lang="en-US" smtClean="0"/>
              <a:t>09/03/20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B166-4EF3-7343-BAB7-82028CAF07F2}" type="slidenum">
              <a:rPr lang="en-US" smtClean="0"/>
              <a:t>‹#›</a:t>
            </a:fld>
            <a:endParaRPr lang="en-US"/>
          </a:p>
        </p:txBody>
      </p:sp>
    </p:spTree>
    <p:extLst>
      <p:ext uri="{BB962C8B-B14F-4D97-AF65-F5344CB8AC3E}">
        <p14:creationId xmlns:p14="http://schemas.microsoft.com/office/powerpoint/2010/main" val="2179220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8616EA-3393-8147-A704-1969ABB13961}" type="datetimeFigureOut">
              <a:rPr lang="en-US" smtClean="0"/>
              <a:t>09/03/20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B166-4EF3-7343-BAB7-82028CAF07F2}" type="slidenum">
              <a:rPr lang="en-US" smtClean="0"/>
              <a:t>‹#›</a:t>
            </a:fld>
            <a:endParaRPr lang="en-US"/>
          </a:p>
        </p:txBody>
      </p:sp>
    </p:spTree>
    <p:extLst>
      <p:ext uri="{BB962C8B-B14F-4D97-AF65-F5344CB8AC3E}">
        <p14:creationId xmlns:p14="http://schemas.microsoft.com/office/powerpoint/2010/main" val="246033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8616EA-3393-8147-A704-1969ABB13961}" type="datetimeFigureOut">
              <a:rPr lang="en-US" smtClean="0"/>
              <a:t>09/03/20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B166-4EF3-7343-BAB7-82028CAF07F2}" type="slidenum">
              <a:rPr lang="en-US" smtClean="0"/>
              <a:t>‹#›</a:t>
            </a:fld>
            <a:endParaRPr lang="en-US"/>
          </a:p>
        </p:txBody>
      </p:sp>
    </p:spTree>
    <p:extLst>
      <p:ext uri="{BB962C8B-B14F-4D97-AF65-F5344CB8AC3E}">
        <p14:creationId xmlns:p14="http://schemas.microsoft.com/office/powerpoint/2010/main" val="93184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8616EA-3393-8147-A704-1969ABB13961}" type="datetimeFigureOut">
              <a:rPr lang="en-US" smtClean="0"/>
              <a:t>09/03/20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B166-4EF3-7343-BAB7-82028CAF07F2}" type="slidenum">
              <a:rPr lang="en-US" smtClean="0"/>
              <a:t>‹#›</a:t>
            </a:fld>
            <a:endParaRPr lang="en-US"/>
          </a:p>
        </p:txBody>
      </p:sp>
    </p:spTree>
    <p:extLst>
      <p:ext uri="{BB962C8B-B14F-4D97-AF65-F5344CB8AC3E}">
        <p14:creationId xmlns:p14="http://schemas.microsoft.com/office/powerpoint/2010/main" val="346377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8616EA-3393-8147-A704-1969ABB13961}" type="datetimeFigureOut">
              <a:rPr lang="en-US" smtClean="0"/>
              <a:t>09/03/20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DB166-4EF3-7343-BAB7-82028CAF07F2}" type="slidenum">
              <a:rPr lang="en-US" smtClean="0"/>
              <a:t>‹#›</a:t>
            </a:fld>
            <a:endParaRPr lang="en-US"/>
          </a:p>
        </p:txBody>
      </p:sp>
    </p:spTree>
    <p:extLst>
      <p:ext uri="{BB962C8B-B14F-4D97-AF65-F5344CB8AC3E}">
        <p14:creationId xmlns:p14="http://schemas.microsoft.com/office/powerpoint/2010/main" val="368054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8616EA-3393-8147-A704-1969ABB13961}" type="datetimeFigureOut">
              <a:rPr lang="en-US" smtClean="0"/>
              <a:t>09/03/20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DB166-4EF3-7343-BAB7-82028CAF07F2}" type="slidenum">
              <a:rPr lang="en-US" smtClean="0"/>
              <a:t>‹#›</a:t>
            </a:fld>
            <a:endParaRPr lang="en-US"/>
          </a:p>
        </p:txBody>
      </p:sp>
    </p:spTree>
    <p:extLst>
      <p:ext uri="{BB962C8B-B14F-4D97-AF65-F5344CB8AC3E}">
        <p14:creationId xmlns:p14="http://schemas.microsoft.com/office/powerpoint/2010/main" val="84082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8616EA-3393-8147-A704-1969ABB13961}" type="datetimeFigureOut">
              <a:rPr lang="en-US" smtClean="0"/>
              <a:t>09/03/20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DB166-4EF3-7343-BAB7-82028CAF07F2}" type="slidenum">
              <a:rPr lang="en-US" smtClean="0"/>
              <a:t>‹#›</a:t>
            </a:fld>
            <a:endParaRPr lang="en-US"/>
          </a:p>
        </p:txBody>
      </p:sp>
    </p:spTree>
    <p:extLst>
      <p:ext uri="{BB962C8B-B14F-4D97-AF65-F5344CB8AC3E}">
        <p14:creationId xmlns:p14="http://schemas.microsoft.com/office/powerpoint/2010/main" val="1044009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616EA-3393-8147-A704-1969ABB13961}" type="datetimeFigureOut">
              <a:rPr lang="en-US" smtClean="0"/>
              <a:t>09/03/20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DB166-4EF3-7343-BAB7-82028CAF07F2}" type="slidenum">
              <a:rPr lang="en-US" smtClean="0"/>
              <a:t>‹#›</a:t>
            </a:fld>
            <a:endParaRPr lang="en-US"/>
          </a:p>
        </p:txBody>
      </p:sp>
    </p:spTree>
    <p:extLst>
      <p:ext uri="{BB962C8B-B14F-4D97-AF65-F5344CB8AC3E}">
        <p14:creationId xmlns:p14="http://schemas.microsoft.com/office/powerpoint/2010/main" val="288159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616EA-3393-8147-A704-1969ABB13961}" type="datetimeFigureOut">
              <a:rPr lang="en-US" smtClean="0"/>
              <a:t>09/03/20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DB166-4EF3-7343-BAB7-82028CAF07F2}" type="slidenum">
              <a:rPr lang="en-US" smtClean="0"/>
              <a:t>‹#›</a:t>
            </a:fld>
            <a:endParaRPr lang="en-US"/>
          </a:p>
        </p:txBody>
      </p:sp>
    </p:spTree>
    <p:extLst>
      <p:ext uri="{BB962C8B-B14F-4D97-AF65-F5344CB8AC3E}">
        <p14:creationId xmlns:p14="http://schemas.microsoft.com/office/powerpoint/2010/main" val="180337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616EA-3393-8147-A704-1969ABB13961}" type="datetimeFigureOut">
              <a:rPr lang="en-US" smtClean="0"/>
              <a:t>09/03/20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DB166-4EF3-7343-BAB7-82028CAF07F2}" type="slidenum">
              <a:rPr lang="en-US" smtClean="0"/>
              <a:t>‹#›</a:t>
            </a:fld>
            <a:endParaRPr lang="en-US"/>
          </a:p>
        </p:txBody>
      </p:sp>
    </p:spTree>
    <p:extLst>
      <p:ext uri="{BB962C8B-B14F-4D97-AF65-F5344CB8AC3E}">
        <p14:creationId xmlns:p14="http://schemas.microsoft.com/office/powerpoint/2010/main" val="20467555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616EA-3393-8147-A704-1969ABB13961}" type="datetimeFigureOut">
              <a:rPr lang="en-US" smtClean="0"/>
              <a:t>09/03/20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DB166-4EF3-7343-BAB7-82028CAF07F2}" type="slidenum">
              <a:rPr lang="en-US" smtClean="0"/>
              <a:t>‹#›</a:t>
            </a:fld>
            <a:endParaRPr lang="en-US"/>
          </a:p>
        </p:txBody>
      </p:sp>
    </p:spTree>
    <p:extLst>
      <p:ext uri="{BB962C8B-B14F-4D97-AF65-F5344CB8AC3E}">
        <p14:creationId xmlns:p14="http://schemas.microsoft.com/office/powerpoint/2010/main" val="411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merriam-webster.com/dictionary/MERS" TargetMode="External"/><Relationship Id="rId3" Type="http://schemas.openxmlformats.org/officeDocument/2006/relationships/hyperlink" Target="https://www.merriam-webster.com/dictionary/SAR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6222"/>
            <a:ext cx="8229600" cy="5609942"/>
          </a:xfrm>
        </p:spPr>
        <p:txBody>
          <a:bodyPr>
            <a:normAutofit/>
          </a:bodyPr>
          <a:lstStyle/>
          <a:p>
            <a:pPr algn="just"/>
            <a:r>
              <a:rPr lang="en-US" dirty="0" smtClean="0"/>
              <a:t>Coronaviruses belong to  family (</a:t>
            </a:r>
            <a:r>
              <a:rPr lang="en-US" i="1" dirty="0" err="1" smtClean="0"/>
              <a:t>Coronaviridae</a:t>
            </a:r>
            <a:r>
              <a:rPr lang="en-US" dirty="0" smtClean="0"/>
              <a:t>) of single-stranded RNA viruses that have a lipid envelope studded with club-shaped projections, infect birds and many mammals including humans, and include the causative agents of </a:t>
            </a:r>
            <a:r>
              <a:rPr lang="en-US" dirty="0" smtClean="0">
                <a:hlinkClick r:id="rId2"/>
              </a:rPr>
              <a:t>MERS</a:t>
            </a:r>
            <a:r>
              <a:rPr lang="en-US" dirty="0" smtClean="0"/>
              <a:t> and </a:t>
            </a:r>
            <a:r>
              <a:rPr lang="en-US" dirty="0" smtClean="0">
                <a:hlinkClick r:id="rId3"/>
              </a:rPr>
              <a:t>SARS</a:t>
            </a:r>
            <a:endParaRPr lang="en-US" dirty="0" smtClean="0"/>
          </a:p>
          <a:p>
            <a:pPr algn="just"/>
            <a:r>
              <a:rPr lang="en-US" dirty="0" smtClean="0"/>
              <a:t>First used in 1968 ( Nature Journal) : Avian infectious bronchitis virus has a characteristic electron microscopic appearance</a:t>
            </a:r>
            <a:endParaRPr lang="en-US" dirty="0"/>
          </a:p>
        </p:txBody>
      </p:sp>
    </p:spTree>
    <p:extLst>
      <p:ext uri="{BB962C8B-B14F-4D97-AF65-F5344CB8AC3E}">
        <p14:creationId xmlns:p14="http://schemas.microsoft.com/office/powerpoint/2010/main" val="2824847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7138"/>
            <a:ext cx="8229600" cy="5899026"/>
          </a:xfrm>
        </p:spPr>
        <p:txBody>
          <a:bodyPr>
            <a:normAutofit fontScale="92500" lnSpcReduction="10000"/>
          </a:bodyPr>
          <a:lstStyle/>
          <a:p>
            <a:pPr algn="just"/>
            <a:r>
              <a:rPr lang="en-US" dirty="0">
                <a:solidFill>
                  <a:srgbClr val="0000FF"/>
                </a:solidFill>
              </a:rPr>
              <a:t>WHO has clearly suggested that wearing a medical mask is one of the prevention measures to limit the spread of certain respiratory diseases, including 2019- </a:t>
            </a:r>
            <a:r>
              <a:rPr lang="en-US" dirty="0" err="1">
                <a:solidFill>
                  <a:srgbClr val="0000FF"/>
                </a:solidFill>
              </a:rPr>
              <a:t>nCoV</a:t>
            </a:r>
            <a:r>
              <a:rPr lang="en-US" dirty="0">
                <a:solidFill>
                  <a:srgbClr val="0000FF"/>
                </a:solidFill>
              </a:rPr>
              <a:t>, in affected areas. </a:t>
            </a:r>
          </a:p>
          <a:p>
            <a:r>
              <a:rPr lang="en-US" dirty="0">
                <a:solidFill>
                  <a:srgbClr val="000090"/>
                </a:solidFill>
              </a:rPr>
              <a:t>However, the use of a mask alone is insufficient to provide an adequate level of protection and </a:t>
            </a:r>
            <a:r>
              <a:rPr lang="en-US" dirty="0" err="1" smtClean="0">
                <a:solidFill>
                  <a:srgbClr val="000090"/>
                </a:solidFill>
              </a:rPr>
              <a:t>othr</a:t>
            </a:r>
            <a:r>
              <a:rPr lang="en-US" dirty="0" smtClean="0">
                <a:solidFill>
                  <a:srgbClr val="000090"/>
                </a:solidFill>
              </a:rPr>
              <a:t> </a:t>
            </a:r>
            <a:r>
              <a:rPr lang="en-US" dirty="0">
                <a:solidFill>
                  <a:srgbClr val="000090"/>
                </a:solidFill>
              </a:rPr>
              <a:t>equally relevant measures should be adopted. </a:t>
            </a:r>
            <a:endParaRPr lang="en-US" dirty="0" smtClean="0">
              <a:solidFill>
                <a:srgbClr val="000090"/>
              </a:solidFill>
            </a:endParaRPr>
          </a:p>
          <a:p>
            <a:r>
              <a:rPr lang="en-US" dirty="0" smtClean="0"/>
              <a:t>If </a:t>
            </a:r>
            <a:r>
              <a:rPr lang="en-US" dirty="0"/>
              <a:t>masks are to be used, this measure must be combined with hand hygiene and other infection prevention measures to prevent the human-to human transmission of 2019-nCov.</a:t>
            </a:r>
          </a:p>
          <a:p>
            <a:r>
              <a:rPr lang="en-US" dirty="0"/>
              <a:t> </a:t>
            </a:r>
          </a:p>
        </p:txBody>
      </p:sp>
    </p:spTree>
    <p:extLst>
      <p:ext uri="{BB962C8B-B14F-4D97-AF65-F5344CB8AC3E}">
        <p14:creationId xmlns:p14="http://schemas.microsoft.com/office/powerpoint/2010/main" val="2158782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4600"/>
            <a:ext cx="8229600" cy="5661564"/>
          </a:xfrm>
        </p:spPr>
        <p:txBody>
          <a:bodyPr>
            <a:normAutofit/>
          </a:bodyPr>
          <a:lstStyle/>
          <a:p>
            <a:pPr marL="0" indent="0">
              <a:buNone/>
            </a:pPr>
            <a:r>
              <a:rPr lang="en-US" dirty="0" smtClean="0">
                <a:solidFill>
                  <a:srgbClr val="FF0000"/>
                </a:solidFill>
              </a:rPr>
              <a:t>Important Notes</a:t>
            </a:r>
          </a:p>
          <a:p>
            <a:r>
              <a:rPr lang="en-US" dirty="0" smtClean="0"/>
              <a:t>Wear any mask ( any ): avoid entry of droplets</a:t>
            </a:r>
          </a:p>
          <a:p>
            <a:r>
              <a:rPr lang="en-US" dirty="0" smtClean="0"/>
              <a:t>Spreads by droplets not particularly airborne</a:t>
            </a:r>
          </a:p>
          <a:p>
            <a:r>
              <a:rPr lang="en-US" dirty="0" smtClean="0"/>
              <a:t>Wash hands with soap ; proper washing </a:t>
            </a:r>
            <a:r>
              <a:rPr lang="en-US" dirty="0" err="1" smtClean="0"/>
              <a:t>upto</a:t>
            </a:r>
            <a:r>
              <a:rPr lang="en-US" dirty="0" smtClean="0"/>
              <a:t> a length</a:t>
            </a:r>
          </a:p>
          <a:p>
            <a:r>
              <a:rPr lang="en-US" dirty="0" smtClean="0"/>
              <a:t>Virus may remain in fabric for about 9 hours, washing clothes or exposing to sun for two hours meets the purpose</a:t>
            </a:r>
          </a:p>
          <a:p>
            <a:r>
              <a:rPr lang="en-US" dirty="0" smtClean="0"/>
              <a:t>Sanitizers- 60 % alcohol; good detergents</a:t>
            </a:r>
            <a:endParaRPr lang="en-US" dirty="0"/>
          </a:p>
        </p:txBody>
      </p:sp>
    </p:spTree>
    <p:extLst>
      <p:ext uri="{BB962C8B-B14F-4D97-AF65-F5344CB8AC3E}">
        <p14:creationId xmlns:p14="http://schemas.microsoft.com/office/powerpoint/2010/main" val="2422639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Drink hot water and  get sun exposure</a:t>
            </a:r>
          </a:p>
          <a:p>
            <a:r>
              <a:rPr lang="en-US" dirty="0" smtClean="0"/>
              <a:t>Stay away from cold: ice creams eating cold</a:t>
            </a:r>
          </a:p>
          <a:p>
            <a:r>
              <a:rPr lang="en-US" dirty="0" smtClean="0"/>
              <a:t>Gargle with warm and salt water- kills the tonsils germs and prevents from leaking to lungs</a:t>
            </a:r>
          </a:p>
          <a:p>
            <a:r>
              <a:rPr lang="en-US" dirty="0" smtClean="0"/>
              <a:t>Virus can live in hand for ten minutes- using alcohol sanitizer meets prevention </a:t>
            </a:r>
            <a:endParaRPr lang="en-US" dirty="0"/>
          </a:p>
        </p:txBody>
      </p:sp>
    </p:spTree>
    <p:extLst>
      <p:ext uri="{BB962C8B-B14F-4D97-AF65-F5344CB8AC3E}">
        <p14:creationId xmlns:p14="http://schemas.microsoft.com/office/powerpoint/2010/main" val="1549362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582806524331707.pdf.pdf-1.pdf"/>
          <p:cNvPicPr>
            <a:picLocks noGrp="1" noChangeAspect="1"/>
          </p:cNvPicPr>
          <p:nvPr>
            <p:ph idx="1"/>
          </p:nvPr>
        </p:nvPicPr>
        <p:blipFill>
          <a:blip r:embed="rId2">
            <a:extLst>
              <a:ext uri="{28A0092B-C50C-407E-A947-70E740481C1C}">
                <a14:useLocalDpi xmlns:a14="http://schemas.microsoft.com/office/drawing/2010/main" val="0"/>
              </a:ext>
            </a:extLst>
          </a:blip>
          <a:srcRect t="30568" b="30568"/>
          <a:stretch>
            <a:fillRect/>
          </a:stretch>
        </p:blipFill>
        <p:spPr/>
      </p:pic>
    </p:spTree>
    <p:extLst>
      <p:ext uri="{BB962C8B-B14F-4D97-AF65-F5344CB8AC3E}">
        <p14:creationId xmlns:p14="http://schemas.microsoft.com/office/powerpoint/2010/main" val="233015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1047" y="557519"/>
            <a:ext cx="7929532" cy="5539979"/>
          </a:xfrm>
          <a:prstGeom prst="rect">
            <a:avLst/>
          </a:prstGeom>
        </p:spPr>
        <p:txBody>
          <a:bodyPr wrap="square">
            <a:spAutoFit/>
          </a:bodyPr>
          <a:lstStyle/>
          <a:p>
            <a:pPr algn="just"/>
            <a:r>
              <a:rPr lang="en-US" sz="2800" dirty="0"/>
              <a:t>Before gaining importance for public health in 2003, the diseases associated with corona viruses were mainly of veterinary interest. </a:t>
            </a:r>
            <a:endParaRPr lang="en-US" sz="2800" dirty="0" smtClean="0"/>
          </a:p>
          <a:p>
            <a:pPr algn="just"/>
            <a:endParaRPr lang="en-US" sz="2800" dirty="0"/>
          </a:p>
          <a:p>
            <a:pPr algn="just"/>
            <a:r>
              <a:rPr lang="en-US" sz="2800" dirty="0" smtClean="0"/>
              <a:t>Corona </a:t>
            </a:r>
            <a:r>
              <a:rPr lang="en-US" sz="2800" dirty="0"/>
              <a:t>viruses infect a wide variety of mammals and birds, causing respiratory and enteric diseases and, in some rare cases, hepatitis and neurologic disease. </a:t>
            </a:r>
            <a:endParaRPr lang="en-US" sz="2800" dirty="0" smtClean="0"/>
          </a:p>
          <a:p>
            <a:pPr algn="just"/>
            <a:endParaRPr lang="en-US" sz="2800" dirty="0"/>
          </a:p>
          <a:p>
            <a:pPr algn="just"/>
            <a:r>
              <a:rPr lang="en-US" sz="2800" dirty="0" smtClean="0"/>
              <a:t>Initially</a:t>
            </a:r>
            <a:r>
              <a:rPr lang="en-US" sz="2800" dirty="0"/>
              <a:t>, many cases reported in the outbreak in Wuhan, China had some link to a large seafood and animal and animal market, suggesting animal-to-person </a:t>
            </a:r>
            <a:r>
              <a:rPr lang="en-US" sz="2800" dirty="0" smtClean="0"/>
              <a:t>spread (2/2/2020-WHO).</a:t>
            </a:r>
            <a:endParaRPr lang="en-US" sz="2800" dirty="0"/>
          </a:p>
          <a:p>
            <a:pPr algn="just"/>
            <a:endParaRPr lang="en-US" dirty="0"/>
          </a:p>
        </p:txBody>
      </p:sp>
    </p:spTree>
    <p:extLst>
      <p:ext uri="{BB962C8B-B14F-4D97-AF65-F5344CB8AC3E}">
        <p14:creationId xmlns:p14="http://schemas.microsoft.com/office/powerpoint/2010/main" val="20060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0114"/>
            <a:ext cx="8229600" cy="5486049"/>
          </a:xfrm>
        </p:spPr>
        <p:txBody>
          <a:bodyPr>
            <a:normAutofit lnSpcReduction="10000"/>
          </a:bodyPr>
          <a:lstStyle/>
          <a:p>
            <a:pPr algn="just"/>
            <a:r>
              <a:rPr lang="en-US" dirty="0"/>
              <a:t>However, with increased number of cases being reported without any history of exposure to animal markets, suggests person-to-person </a:t>
            </a:r>
            <a:r>
              <a:rPr lang="en-US" dirty="0" smtClean="0"/>
              <a:t>transmission.</a:t>
            </a:r>
            <a:endParaRPr lang="en-US" dirty="0"/>
          </a:p>
          <a:p>
            <a:pPr algn="just"/>
            <a:endParaRPr lang="en-US" dirty="0"/>
          </a:p>
          <a:p>
            <a:pPr algn="just"/>
            <a:r>
              <a:rPr lang="en-US" dirty="0"/>
              <a:t>Considering the airborne spread through droplets as well as through inanimate objects coming in contact with suspected cases; the spread of the infection can be controlled by following certain precautionary measures as laid down by the WHO</a:t>
            </a:r>
          </a:p>
          <a:p>
            <a:endParaRPr lang="en-US" dirty="0"/>
          </a:p>
        </p:txBody>
      </p:sp>
    </p:spTree>
    <p:extLst>
      <p:ext uri="{BB962C8B-B14F-4D97-AF65-F5344CB8AC3E}">
        <p14:creationId xmlns:p14="http://schemas.microsoft.com/office/powerpoint/2010/main" val="2059848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671088"/>
            <a:ext cx="8525473" cy="5455075"/>
          </a:xfrm>
        </p:spPr>
        <p:txBody>
          <a:bodyPr>
            <a:normAutofit fontScale="92500" lnSpcReduction="20000"/>
          </a:bodyPr>
          <a:lstStyle/>
          <a:p>
            <a:pPr marL="0" indent="0" algn="just">
              <a:buNone/>
            </a:pPr>
            <a:r>
              <a:rPr lang="en-US" dirty="0" smtClean="0">
                <a:solidFill>
                  <a:srgbClr val="FF0000"/>
                </a:solidFill>
              </a:rPr>
              <a:t>WHO’S GUIDES</a:t>
            </a:r>
            <a:r>
              <a:rPr lang="en-US" dirty="0" smtClean="0">
                <a:solidFill>
                  <a:srgbClr val="000090"/>
                </a:solidFill>
              </a:rPr>
              <a:t> TO PREVENT SPREAD OF CORONAVIRUS:</a:t>
            </a:r>
          </a:p>
          <a:p>
            <a:endParaRPr lang="en-US" dirty="0" smtClean="0"/>
          </a:p>
          <a:p>
            <a:pPr marL="0" indent="0">
              <a:buNone/>
            </a:pPr>
            <a:r>
              <a:rPr lang="en-US" dirty="0" smtClean="0">
                <a:solidFill>
                  <a:srgbClr val="0000FF"/>
                </a:solidFill>
              </a:rPr>
              <a:t>A. Protect yourself from getting sick:</a:t>
            </a:r>
          </a:p>
          <a:p>
            <a:endParaRPr lang="en-US" dirty="0" smtClean="0"/>
          </a:p>
          <a:p>
            <a:pPr marL="0" indent="0">
              <a:buNone/>
            </a:pPr>
            <a:r>
              <a:rPr lang="en-US" dirty="0" smtClean="0"/>
              <a:t>Wash your hands with soap and water:</a:t>
            </a:r>
          </a:p>
          <a:p>
            <a:r>
              <a:rPr lang="en-US" dirty="0" smtClean="0"/>
              <a:t>    When they are visibly dirty</a:t>
            </a:r>
          </a:p>
          <a:p>
            <a:r>
              <a:rPr lang="en-US" dirty="0" smtClean="0"/>
              <a:t>    After coughing or sneezing</a:t>
            </a:r>
          </a:p>
          <a:p>
            <a:r>
              <a:rPr lang="en-US" dirty="0" smtClean="0"/>
              <a:t>    When caring for the sick</a:t>
            </a:r>
          </a:p>
          <a:p>
            <a:r>
              <a:rPr lang="en-US" dirty="0" smtClean="0"/>
              <a:t>    Before, during and after you prepare food</a:t>
            </a:r>
          </a:p>
          <a:p>
            <a:r>
              <a:rPr lang="en-US" dirty="0" smtClean="0"/>
              <a:t>    After using the toilet</a:t>
            </a:r>
          </a:p>
          <a:p>
            <a:r>
              <a:rPr lang="en-US" dirty="0" smtClean="0"/>
              <a:t>    After handling animals or animal waste</a:t>
            </a:r>
          </a:p>
        </p:txBody>
      </p:sp>
    </p:spTree>
    <p:extLst>
      <p:ext uri="{BB962C8B-B14F-4D97-AF65-F5344CB8AC3E}">
        <p14:creationId xmlns:p14="http://schemas.microsoft.com/office/powerpoint/2010/main" val="1456304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2004"/>
            <a:ext cx="8229600" cy="5744159"/>
          </a:xfrm>
        </p:spPr>
        <p:txBody>
          <a:bodyPr>
            <a:normAutofit/>
          </a:bodyPr>
          <a:lstStyle/>
          <a:p>
            <a:r>
              <a:rPr lang="en-US" dirty="0" smtClean="0"/>
              <a:t>When coughing and sneezing; cover mouth and nose with flexed elbow or tissue.</a:t>
            </a:r>
          </a:p>
          <a:p>
            <a:r>
              <a:rPr lang="en-US" dirty="0" smtClean="0"/>
              <a:t> Don’t forget to throw the tissue into a closed bin. </a:t>
            </a:r>
          </a:p>
          <a:p>
            <a:r>
              <a:rPr lang="en-US" dirty="0" smtClean="0"/>
              <a:t>Avoid close contact when you are experiencing cough and fever and seek immediate medical care. </a:t>
            </a:r>
          </a:p>
          <a:p>
            <a:r>
              <a:rPr lang="en-US" dirty="0" smtClean="0"/>
              <a:t>Avoid spitting in public.</a:t>
            </a:r>
          </a:p>
        </p:txBody>
      </p:sp>
    </p:spTree>
    <p:extLst>
      <p:ext uri="{BB962C8B-B14F-4D97-AF65-F5344CB8AC3E}">
        <p14:creationId xmlns:p14="http://schemas.microsoft.com/office/powerpoint/2010/main" val="44136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US" dirty="0" smtClean="0">
                <a:solidFill>
                  <a:srgbClr val="0000FF"/>
                </a:solidFill>
              </a:rPr>
              <a:t>B. Food safety:</a:t>
            </a:r>
          </a:p>
          <a:p>
            <a:r>
              <a:rPr lang="en-US" dirty="0" smtClean="0"/>
              <a:t>    Avoid consuming sick animals</a:t>
            </a:r>
          </a:p>
          <a:p>
            <a:r>
              <a:rPr lang="en-US" dirty="0" smtClean="0"/>
              <a:t>    Use different chopping boards and knives for raw meat and cooked food.</a:t>
            </a:r>
          </a:p>
          <a:p>
            <a:r>
              <a:rPr lang="en-US" dirty="0" smtClean="0"/>
              <a:t>    Wash your hands regularly while handling food.</a:t>
            </a:r>
          </a:p>
          <a:p>
            <a:r>
              <a:rPr lang="en-US" dirty="0" smtClean="0"/>
              <a:t>    Use properly cooked food.</a:t>
            </a:r>
          </a:p>
        </p:txBody>
      </p:sp>
    </p:spTree>
    <p:extLst>
      <p:ext uri="{BB962C8B-B14F-4D97-AF65-F5344CB8AC3E}">
        <p14:creationId xmlns:p14="http://schemas.microsoft.com/office/powerpoint/2010/main" val="2964432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3302"/>
            <a:ext cx="8229600" cy="5702862"/>
          </a:xfrm>
        </p:spPr>
        <p:txBody>
          <a:bodyPr>
            <a:normAutofit/>
          </a:bodyPr>
          <a:lstStyle/>
          <a:p>
            <a:pPr marL="0" indent="0">
              <a:buNone/>
            </a:pPr>
            <a:r>
              <a:rPr lang="en-US" sz="2800" dirty="0" smtClean="0">
                <a:solidFill>
                  <a:srgbClr val="0000FF"/>
                </a:solidFill>
              </a:rPr>
              <a:t>Travel safety:</a:t>
            </a:r>
          </a:p>
          <a:p>
            <a:endParaRPr lang="en-US" sz="2000" dirty="0" smtClean="0"/>
          </a:p>
          <a:p>
            <a:r>
              <a:rPr lang="en-US" sz="2000" dirty="0" smtClean="0"/>
              <a:t>    </a:t>
            </a:r>
            <a:r>
              <a:rPr lang="en-US" sz="2400" dirty="0" smtClean="0"/>
              <a:t>Avoid travel if you have fever and cough and seek medical care immediately.</a:t>
            </a:r>
          </a:p>
          <a:p>
            <a:r>
              <a:rPr lang="en-US" sz="2400" dirty="0" smtClean="0"/>
              <a:t>    Share your travel history with the physician.</a:t>
            </a:r>
          </a:p>
          <a:p>
            <a:r>
              <a:rPr lang="en-US" sz="2400" dirty="0" smtClean="0"/>
              <a:t>    While travelling; avoid close contact with symptomatic people having cough and fever.</a:t>
            </a:r>
          </a:p>
          <a:p>
            <a:r>
              <a:rPr lang="en-US" sz="2400" dirty="0" smtClean="0"/>
              <a:t>    During travel use tissue to cover mouth and nose if you cough or sneeze.</a:t>
            </a:r>
          </a:p>
          <a:p>
            <a:r>
              <a:rPr lang="en-US" sz="2400" dirty="0" smtClean="0"/>
              <a:t>    While travelling if you become sick; immediately sick medical attention by informing the crew staff.</a:t>
            </a:r>
          </a:p>
          <a:p>
            <a:r>
              <a:rPr lang="en-US" sz="2400" dirty="0" smtClean="0"/>
              <a:t>Eat only well cooked food while travelling.</a:t>
            </a:r>
          </a:p>
        </p:txBody>
      </p:sp>
    </p:spTree>
    <p:extLst>
      <p:ext uri="{BB962C8B-B14F-4D97-AF65-F5344CB8AC3E}">
        <p14:creationId xmlns:p14="http://schemas.microsoft.com/office/powerpoint/2010/main" val="45762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solidFill>
                  <a:srgbClr val="0000FF"/>
                </a:solidFill>
              </a:rPr>
              <a:t>D. Regarding pet animals:</a:t>
            </a:r>
          </a:p>
          <a:p>
            <a:endParaRPr lang="en-US" dirty="0" smtClean="0"/>
          </a:p>
          <a:p>
            <a:r>
              <a:rPr lang="en-US" dirty="0" smtClean="0"/>
              <a:t>      Wash your hands regularly with soap and water while handling pets.</a:t>
            </a:r>
          </a:p>
        </p:txBody>
      </p:sp>
    </p:spTree>
    <p:extLst>
      <p:ext uri="{BB962C8B-B14F-4D97-AF65-F5344CB8AC3E}">
        <p14:creationId xmlns:p14="http://schemas.microsoft.com/office/powerpoint/2010/main" val="32929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125" y="712299"/>
            <a:ext cx="8229600" cy="4525963"/>
          </a:xfrm>
        </p:spPr>
        <p:txBody>
          <a:bodyPr>
            <a:normAutofit/>
          </a:bodyPr>
          <a:lstStyle/>
          <a:p>
            <a:pPr marL="0" indent="0">
              <a:buNone/>
            </a:pPr>
            <a:r>
              <a:rPr lang="en-US" dirty="0" smtClean="0">
                <a:solidFill>
                  <a:srgbClr val="0000FF"/>
                </a:solidFill>
              </a:rPr>
              <a:t>E. Vulnerable population:</a:t>
            </a:r>
          </a:p>
          <a:p>
            <a:endParaRPr lang="en-US" dirty="0" smtClean="0"/>
          </a:p>
          <a:p>
            <a:r>
              <a:rPr lang="en-US" dirty="0" smtClean="0"/>
              <a:t>Older people, and people with pre-existing medical conditions (like asthma, diabetes, pneumonia, heart disease) appear to be more vulnerable to becoming ill with the virus. They should regularly follow good hand hygiene and good respiratory hygiene.</a:t>
            </a:r>
          </a:p>
          <a:p>
            <a:endParaRPr lang="en-US" dirty="0" smtClean="0"/>
          </a:p>
          <a:p>
            <a:endParaRPr lang="en-US" dirty="0" smtClean="0"/>
          </a:p>
        </p:txBody>
      </p:sp>
    </p:spTree>
    <p:extLst>
      <p:ext uri="{BB962C8B-B14F-4D97-AF65-F5344CB8AC3E}">
        <p14:creationId xmlns:p14="http://schemas.microsoft.com/office/powerpoint/2010/main" val="1766273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TotalTime>
  <Words>717</Words>
  <Application>Microsoft Macintosh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NEHU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 Joshi</dc:creator>
  <cp:lastModifiedBy>S.R Joshi</cp:lastModifiedBy>
  <cp:revision>8</cp:revision>
  <dcterms:created xsi:type="dcterms:W3CDTF">2020-03-09T07:17:28Z</dcterms:created>
  <dcterms:modified xsi:type="dcterms:W3CDTF">2020-03-09T08:27:01Z</dcterms:modified>
</cp:coreProperties>
</file>